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8" r:id="rId11"/>
    <p:sldId id="269" r:id="rId12"/>
    <p:sldId id="270" r:id="rId13"/>
    <p:sldId id="265" r:id="rId14"/>
    <p:sldId id="271" r:id="rId15"/>
    <p:sldId id="272" r:id="rId16"/>
    <p:sldId id="273" r:id="rId17"/>
    <p:sldId id="274" r:id="rId18"/>
    <p:sldId id="266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Tw Cen MT" panose="020B0602020104020603" pitchFamily="34" charset="77"/>
      <p:regular r:id="rId25"/>
      <p:bold r:id="rId26"/>
      <p:italic r:id="rId27"/>
      <p:boldItalic r:id="rId28"/>
    </p:embeddedFont>
    <p:embeddedFont>
      <p:font typeface="Tw Cen MT Condensed" panose="020B0606020104020203" pitchFamily="34" charset="77"/>
      <p:regular r:id="rId29"/>
      <p:bold r:id="rId30"/>
    </p:embeddedFont>
    <p:embeddedFont>
      <p:font typeface="Wingdings 3" pitchFamily="2" charset="2"/>
      <p:regular r:id="rId3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67"/>
    <p:restoredTop sz="94694"/>
  </p:normalViewPr>
  <p:slideViewPr>
    <p:cSldViewPr snapToGrid="0" snapToObjects="1">
      <p:cViewPr varScale="1">
        <p:scale>
          <a:sx n="156" d="100"/>
          <a:sy n="156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gif>
</file>

<file path=ppt/media/image20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6F8DC1-3FE2-644E-802B-D6C33CFA2C90}" type="datetimeFigureOut">
              <a:rPr lang="en-US" smtClean="0"/>
              <a:t>8/16/19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BCB0D-253F-814F-BB19-CE82F5186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31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500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15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450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4999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610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5682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036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3185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46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05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94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077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17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237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181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834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6BCB0D-253F-814F-BB19-CE82F518604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73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8/16/19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8/16/19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go.esri.com/audio-tim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go.esri.com/audio-tim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hyperlink" Target="https://go.esri.com/audio-stat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o.esri.com/audio-stat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hyperlink" Target="https://go.esri.com/audio-stat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hyperlink" Target="https://go.esri.com/audio-stat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o.esri.com/audio-stats" TargetMode="Externa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7" Type="http://schemas.openxmlformats.org/officeDocument/2006/relationships/hyperlink" Target="http://www.esri.com/en-us/about/careers/main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sri.com/en-us/about/careers/main" TargetMode="External"/><Relationship Id="rId5" Type="http://schemas.openxmlformats.org/officeDocument/2006/relationships/hyperlink" Target="https://odoe.net/" TargetMode="External"/><Relationship Id="rId4" Type="http://schemas.openxmlformats.org/officeDocument/2006/relationships/image" Target="../media/image20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s.arcgis.com/javascript/latest/sample-code/featurelayerview-query-distance/live/index.html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arkcountyohio.maps.arcgis.com/apps/opsdashboard/index.html#/568a71ea5f5845dfb8b135dbe5d4653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andscapeteam.maps.arcgis.com/apps/Cascade/index.html?appid=cd69320c00384d8094d83b45e84fd5aa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eb_Audio_API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alucanicola.github.io/JSAPI_demos/rock-the-house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5js.org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js.arcgis.com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o.esri.com/audio-tim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E0E5C30-EE54-3247-9BDD-AA3246930E7B}"/>
              </a:ext>
            </a:extLst>
          </p:cNvPr>
          <p:cNvSpPr/>
          <p:nvPr/>
        </p:nvSpPr>
        <p:spPr>
          <a:xfrm>
            <a:off x="0" y="-97971"/>
            <a:ext cx="12192000" cy="4841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571FC9-9E2E-6741-B7B7-99ACFD833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743450"/>
            <a:ext cx="7772400" cy="1463040"/>
          </a:xfrm>
        </p:spPr>
        <p:txBody>
          <a:bodyPr/>
          <a:lstStyle/>
          <a:p>
            <a:r>
              <a:rPr lang="en-US" dirty="0"/>
              <a:t>Listening to maps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8AC03D-9A4C-6548-BD8B-A7A6CF6A8C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René Rubalcava</a:t>
            </a:r>
          </a:p>
          <a:p>
            <a:r>
              <a:rPr lang="en-US" dirty="0" err="1"/>
              <a:t>SoftWhere</a:t>
            </a:r>
            <a:r>
              <a:rPr lang="en-US" dirty="0"/>
              <a:t> Dev @ </a:t>
            </a:r>
            <a:r>
              <a:rPr lang="en-US" dirty="0" err="1"/>
              <a:t>esri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odoenet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B2D106-B592-0249-9BDA-E97BC86CB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0"/>
            <a:ext cx="8839200" cy="4813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495D50-C922-9244-9E97-134B8A9FF69D}"/>
              </a:ext>
            </a:extLst>
          </p:cNvPr>
          <p:cNvSpPr txBox="1"/>
          <p:nvPr/>
        </p:nvSpPr>
        <p:spPr>
          <a:xfrm>
            <a:off x="-48986" y="6488668"/>
            <a:ext cx="2498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HalfStack</a:t>
            </a:r>
            <a:r>
              <a:rPr lang="en-US" dirty="0"/>
              <a:t> NY, Aug 2019</a:t>
            </a:r>
          </a:p>
        </p:txBody>
      </p:sp>
    </p:spTree>
    <p:extLst>
      <p:ext uri="{BB962C8B-B14F-4D97-AF65-F5344CB8AC3E}">
        <p14:creationId xmlns:p14="http://schemas.microsoft.com/office/powerpoint/2010/main" val="1620972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1BAAB-C232-F549-8562-B264DA8E1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/>
              <a:t>Earthquake time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D5AB60-7ED7-FE4A-8501-9A18EF6AA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49082"/>
            <a:ext cx="5455921" cy="29598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39CF1C-87E8-514B-928A-A203A97BE856}"/>
              </a:ext>
            </a:extLst>
          </p:cNvPr>
          <p:cNvSpPr txBox="1"/>
          <p:nvPr/>
        </p:nvSpPr>
        <p:spPr>
          <a:xfrm>
            <a:off x="6093821" y="49089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https://go.esri.com/audio-time</a:t>
            </a:r>
            <a:endParaRPr lang="en-US" sz="1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5160BE-3823-7F46-8F78-F51FCDDB85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001" y="1949082"/>
            <a:ext cx="4631920" cy="423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39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1BAAB-C232-F549-8562-B264DA8E1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/>
              <a:t>Earthquake time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D5AB60-7ED7-FE4A-8501-9A18EF6AA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49082"/>
            <a:ext cx="5455921" cy="29598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39CF1C-87E8-514B-928A-A203A97BE856}"/>
              </a:ext>
            </a:extLst>
          </p:cNvPr>
          <p:cNvSpPr txBox="1"/>
          <p:nvPr/>
        </p:nvSpPr>
        <p:spPr>
          <a:xfrm>
            <a:off x="6093821" y="49089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https://go.esri.com/audio-time</a:t>
            </a:r>
            <a:endParaRPr lang="en-US" sz="1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71E672-F2CC-5842-8F8F-3A4B2DCBF1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264" y="1949082"/>
            <a:ext cx="4827689" cy="340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42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67049-0050-4C4B-AAB2-FB28162C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dirty="0"/>
              <a:t>Voice of income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69B7E8-3D59-6E4F-95C7-89013D107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14982"/>
            <a:ext cx="5455921" cy="30280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463D30-73FE-B74E-BE0C-3FBEB89E7BE8}"/>
              </a:ext>
            </a:extLst>
          </p:cNvPr>
          <p:cNvSpPr txBox="1"/>
          <p:nvPr/>
        </p:nvSpPr>
        <p:spPr>
          <a:xfrm>
            <a:off x="6096000" y="49430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https://go.esri.com/audio-stats</a:t>
            </a:r>
            <a:endParaRPr lang="en-US" sz="1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679FFEF-91CE-4C44-9620-E56159A505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1396" y="1914982"/>
            <a:ext cx="2171557" cy="303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900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67049-0050-4C4B-AAB2-FB28162C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dirty="0"/>
              <a:t>Voice of income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953BA-E7CF-9044-A65A-7CE7C3965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en-US" dirty="0"/>
              <a:t>Update Sequence</a:t>
            </a:r>
          </a:p>
          <a:p>
            <a:pPr lvl="1"/>
            <a:r>
              <a:rPr lang="en-US" dirty="0"/>
              <a:t>Above or below the average</a:t>
            </a:r>
          </a:p>
          <a:p>
            <a:pPr lvl="1"/>
            <a:r>
              <a:rPr lang="en-US" dirty="0"/>
              <a:t>16 fields to 16 steps in a sequence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Avg Value of field:</a:t>
            </a:r>
          </a:p>
          <a:p>
            <a:pPr lvl="1"/>
            <a:r>
              <a:rPr lang="en-US" dirty="0"/>
              <a:t>Below = 0</a:t>
            </a:r>
          </a:p>
          <a:p>
            <a:pPr lvl="1"/>
            <a:r>
              <a:rPr lang="en-US" dirty="0"/>
              <a:t>Above =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69B7E8-3D59-6E4F-95C7-89013D107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14982"/>
            <a:ext cx="5455921" cy="30280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331B0A1-915F-4E4E-98F7-808897B29D82}"/>
              </a:ext>
            </a:extLst>
          </p:cNvPr>
          <p:cNvSpPr/>
          <p:nvPr/>
        </p:nvSpPr>
        <p:spPr>
          <a:xfrm>
            <a:off x="1591545" y="3528289"/>
            <a:ext cx="3294779" cy="550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8016" lvl="1" indent="0">
              <a:buNone/>
            </a:pPr>
            <a:r>
              <a:rPr lang="en-US" dirty="0"/>
              <a:t>[0,0,0,1,0,0,0,1,0,0,0,1,0,0,0,1]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463D30-73FE-B74E-BE0C-3FBEB89E7BE8}"/>
              </a:ext>
            </a:extLst>
          </p:cNvPr>
          <p:cNvSpPr txBox="1"/>
          <p:nvPr/>
        </p:nvSpPr>
        <p:spPr>
          <a:xfrm>
            <a:off x="6096000" y="49430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https://go.esri.com/audio-stats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842036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67049-0050-4C4B-AAB2-FB28162C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dirty="0"/>
              <a:t>Voice of income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69B7E8-3D59-6E4F-95C7-89013D107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14982"/>
            <a:ext cx="5455921" cy="30280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463D30-73FE-B74E-BE0C-3FBEB89E7BE8}"/>
              </a:ext>
            </a:extLst>
          </p:cNvPr>
          <p:cNvSpPr txBox="1"/>
          <p:nvPr/>
        </p:nvSpPr>
        <p:spPr>
          <a:xfrm>
            <a:off x="6096000" y="49430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https://go.esri.com/audio-stats</a:t>
            </a:r>
            <a:endParaRPr lang="en-US" sz="10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211869-D7FD-9C4E-B17E-B199AC08E49F}"/>
              </a:ext>
            </a:extLst>
          </p:cNvPr>
          <p:cNvGrpSpPr/>
          <p:nvPr/>
        </p:nvGrpSpPr>
        <p:grpSpPr>
          <a:xfrm>
            <a:off x="1163575" y="1914982"/>
            <a:ext cx="4152900" cy="663248"/>
            <a:chOff x="1163575" y="1914982"/>
            <a:chExt cx="4152900" cy="66324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74A573D-9208-7049-A4A8-80592704CD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</a:blip>
            <a:srcRect t="12979" b="65634"/>
            <a:stretch/>
          </p:blipFill>
          <p:spPr>
            <a:xfrm>
              <a:off x="1163575" y="2257719"/>
              <a:ext cx="4152900" cy="320511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D4AB8F7-3182-B241-882C-4201A0349371}"/>
                </a:ext>
              </a:extLst>
            </p:cNvPr>
            <p:cNvSpPr txBox="1"/>
            <p:nvPr/>
          </p:nvSpPr>
          <p:spPr>
            <a:xfrm>
              <a:off x="1163575" y="1914982"/>
              <a:ext cx="415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Hi-hat (above or below avg income)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0FE210B-84E8-BB4C-9D26-07B591BCC354}"/>
              </a:ext>
            </a:extLst>
          </p:cNvPr>
          <p:cNvGrpSpPr/>
          <p:nvPr/>
        </p:nvGrpSpPr>
        <p:grpSpPr>
          <a:xfrm>
            <a:off x="1163575" y="2904124"/>
            <a:ext cx="4152900" cy="685131"/>
            <a:chOff x="1163575" y="2904124"/>
            <a:chExt cx="4152900" cy="68513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560F363-3CDA-D040-A332-352E497FDC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44496" b="34116"/>
            <a:stretch/>
          </p:blipFill>
          <p:spPr>
            <a:xfrm>
              <a:off x="1163575" y="3268744"/>
              <a:ext cx="4152900" cy="320511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D6A72EE-CFE0-F142-B888-74D3F51C7F6C}"/>
                </a:ext>
              </a:extLst>
            </p:cNvPr>
            <p:cNvSpPr txBox="1"/>
            <p:nvPr/>
          </p:nvSpPr>
          <p:spPr>
            <a:xfrm>
              <a:off x="1163575" y="2904124"/>
              <a:ext cx="415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Clap (fill in gaps)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A0F727F-D592-854A-BC10-4566A098BE12}"/>
              </a:ext>
            </a:extLst>
          </p:cNvPr>
          <p:cNvGrpSpPr/>
          <p:nvPr/>
        </p:nvGrpSpPr>
        <p:grpSpPr>
          <a:xfrm>
            <a:off x="1163575" y="3898652"/>
            <a:ext cx="4152900" cy="701628"/>
            <a:chOff x="1163575" y="3898652"/>
            <a:chExt cx="4152900" cy="70162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AB1725A-AA77-AB45-83A1-FE2064CBD8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</a:blip>
            <a:srcRect t="76121" b="2492"/>
            <a:stretch/>
          </p:blipFill>
          <p:spPr>
            <a:xfrm>
              <a:off x="1163575" y="4279769"/>
              <a:ext cx="4152900" cy="320511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7ADEEC2-81F9-A848-83B0-17A42D34DF56}"/>
                </a:ext>
              </a:extLst>
            </p:cNvPr>
            <p:cNvSpPr txBox="1"/>
            <p:nvPr/>
          </p:nvSpPr>
          <p:spPr>
            <a:xfrm>
              <a:off x="1163575" y="3898652"/>
              <a:ext cx="4152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Snare (above or below avg std dev of income)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137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3.7037E-6 L 0.00026 0.1490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745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07407E-6 L 0.00026 -0.1430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67049-0050-4C4B-AAB2-FB28162C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dirty="0"/>
              <a:t>Voice of income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69B7E8-3D59-6E4F-95C7-89013D107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14982"/>
            <a:ext cx="5455921" cy="30280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463D30-73FE-B74E-BE0C-3FBEB89E7BE8}"/>
              </a:ext>
            </a:extLst>
          </p:cNvPr>
          <p:cNvSpPr txBox="1"/>
          <p:nvPr/>
        </p:nvSpPr>
        <p:spPr>
          <a:xfrm>
            <a:off x="6096000" y="49430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https://go.esri.com/audio-stats</a:t>
            </a:r>
            <a:endParaRPr lang="en-US" sz="1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A92817-5B69-C640-A66C-82BAB78E82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576" y="2921372"/>
            <a:ext cx="4436345" cy="226786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BD1B91A-5FF2-8846-874F-7B9CEA39B5DA}"/>
              </a:ext>
            </a:extLst>
          </p:cNvPr>
          <p:cNvCxnSpPr/>
          <p:nvPr/>
        </p:nvCxnSpPr>
        <p:spPr>
          <a:xfrm>
            <a:off x="1019576" y="3846136"/>
            <a:ext cx="4436345" cy="0"/>
          </a:xfrm>
          <a:prstGeom prst="line">
            <a:avLst/>
          </a:prstGeom>
          <a:ln w="28575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8E0B418-8C12-334A-BF6B-82333F5E9B6B}"/>
              </a:ext>
            </a:extLst>
          </p:cNvPr>
          <p:cNvSpPr txBox="1"/>
          <p:nvPr/>
        </p:nvSpPr>
        <p:spPr>
          <a:xfrm>
            <a:off x="2933937" y="3476804"/>
            <a:ext cx="1772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Avg Count in bins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7693D5C-0EA2-BD4D-983E-D069B96FC561}"/>
              </a:ext>
            </a:extLst>
          </p:cNvPr>
          <p:cNvCxnSpPr/>
          <p:nvPr/>
        </p:nvCxnSpPr>
        <p:spPr>
          <a:xfrm flipV="1">
            <a:off x="4628561" y="3346515"/>
            <a:ext cx="0" cy="314955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773DC8F-5990-F940-9954-06DDBFD049A6}"/>
              </a:ext>
            </a:extLst>
          </p:cNvPr>
          <p:cNvCxnSpPr>
            <a:cxnSpLocks/>
          </p:cNvCxnSpPr>
          <p:nvPr/>
        </p:nvCxnSpPr>
        <p:spPr>
          <a:xfrm>
            <a:off x="4628561" y="3975754"/>
            <a:ext cx="0" cy="322868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42D3E2F-AF49-404C-B14E-D3F1BB2FBDFD}"/>
              </a:ext>
            </a:extLst>
          </p:cNvPr>
          <p:cNvSpPr txBox="1"/>
          <p:nvPr/>
        </p:nvSpPr>
        <p:spPr>
          <a:xfrm>
            <a:off x="4628562" y="3372818"/>
            <a:ext cx="1102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Above (1)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A738A04-942D-5343-855D-05FF52A07A63}"/>
              </a:ext>
            </a:extLst>
          </p:cNvPr>
          <p:cNvSpPr txBox="1"/>
          <p:nvPr/>
        </p:nvSpPr>
        <p:spPr>
          <a:xfrm>
            <a:off x="4706174" y="3922402"/>
            <a:ext cx="1102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Below (0)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85761D-2ABD-AA44-9015-6C8BAF93CB7C}"/>
              </a:ext>
            </a:extLst>
          </p:cNvPr>
          <p:cNvSpPr txBox="1"/>
          <p:nvPr/>
        </p:nvSpPr>
        <p:spPr>
          <a:xfrm>
            <a:off x="2047818" y="2431734"/>
            <a:ext cx="1772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Bass Sequence</a:t>
            </a:r>
          </a:p>
        </p:txBody>
      </p:sp>
    </p:spTree>
    <p:extLst>
      <p:ext uri="{BB962C8B-B14F-4D97-AF65-F5344CB8AC3E}">
        <p14:creationId xmlns:p14="http://schemas.microsoft.com/office/powerpoint/2010/main" val="1589969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BEF89C-4962-D34C-92F5-980EE2C79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576" y="2768830"/>
            <a:ext cx="4431793" cy="22972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C67049-0050-4C4B-AAB2-FB28162C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dirty="0"/>
              <a:t>Voice of income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69B7E8-3D59-6E4F-95C7-89013D107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914982"/>
            <a:ext cx="5455921" cy="30280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463D30-73FE-B74E-BE0C-3FBEB89E7BE8}"/>
              </a:ext>
            </a:extLst>
          </p:cNvPr>
          <p:cNvSpPr txBox="1"/>
          <p:nvPr/>
        </p:nvSpPr>
        <p:spPr>
          <a:xfrm>
            <a:off x="6096000" y="49430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5"/>
              </a:rPr>
              <a:t>https://go.esri.com/audio-stats</a:t>
            </a:r>
            <a:endParaRPr lang="en-US" sz="10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BD1B91A-5FF2-8846-874F-7B9CEA39B5DA}"/>
              </a:ext>
            </a:extLst>
          </p:cNvPr>
          <p:cNvCxnSpPr>
            <a:cxnSpLocks/>
          </p:cNvCxnSpPr>
          <p:nvPr/>
        </p:nvCxnSpPr>
        <p:spPr>
          <a:xfrm>
            <a:off x="1102936" y="5467546"/>
            <a:ext cx="2498103" cy="0"/>
          </a:xfrm>
          <a:prstGeom prst="line">
            <a:avLst/>
          </a:prstGeom>
          <a:ln w="28575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7693D5C-0EA2-BD4D-983E-D069B96FC561}"/>
              </a:ext>
            </a:extLst>
          </p:cNvPr>
          <p:cNvCxnSpPr>
            <a:cxnSpLocks/>
          </p:cNvCxnSpPr>
          <p:nvPr/>
        </p:nvCxnSpPr>
        <p:spPr>
          <a:xfrm flipV="1">
            <a:off x="1102936" y="4468306"/>
            <a:ext cx="0" cy="999240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D42D3E2F-AF49-404C-B14E-D3F1BB2FBDFD}"/>
              </a:ext>
            </a:extLst>
          </p:cNvPr>
          <p:cNvSpPr txBox="1"/>
          <p:nvPr/>
        </p:nvSpPr>
        <p:spPr>
          <a:xfrm>
            <a:off x="1234687" y="5125526"/>
            <a:ext cx="22733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of values in range</a:t>
            </a:r>
          </a:p>
          <a:p>
            <a:r>
              <a:rPr lang="en-US" dirty="0"/>
              <a:t>applied to delay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85761D-2ABD-AA44-9015-6C8BAF93CB7C}"/>
              </a:ext>
            </a:extLst>
          </p:cNvPr>
          <p:cNvSpPr txBox="1"/>
          <p:nvPr/>
        </p:nvSpPr>
        <p:spPr>
          <a:xfrm>
            <a:off x="2047818" y="2431734"/>
            <a:ext cx="1772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Audio Delay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8D4A3CE-2F43-5B47-A5FA-5F2F0D0B32E3}"/>
              </a:ext>
            </a:extLst>
          </p:cNvPr>
          <p:cNvCxnSpPr>
            <a:cxnSpLocks/>
          </p:cNvCxnSpPr>
          <p:nvPr/>
        </p:nvCxnSpPr>
        <p:spPr>
          <a:xfrm flipV="1">
            <a:off x="3601039" y="4468306"/>
            <a:ext cx="0" cy="999240"/>
          </a:xfrm>
          <a:prstGeom prst="straightConnector1">
            <a:avLst/>
          </a:prstGeom>
          <a:ln w="254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3330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7A7BA-EF30-334F-A516-BB7D1180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F8250-3D7A-3146-AFF5-AC7D71269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Completely experimental</a:t>
            </a:r>
          </a:p>
          <a:p>
            <a:r>
              <a:rPr lang="en-US" dirty="0"/>
              <a:t>Has given me ideas!</a:t>
            </a:r>
          </a:p>
          <a:p>
            <a:pPr lvl="1"/>
            <a:r>
              <a:rPr lang="en-US" dirty="0"/>
              <a:t>Potential accessibility enhancements</a:t>
            </a:r>
          </a:p>
          <a:p>
            <a:pPr lvl="1"/>
            <a:r>
              <a:rPr lang="en-US" dirty="0"/>
              <a:t>I can realize my dream of becoming a DJ</a:t>
            </a:r>
          </a:p>
          <a:p>
            <a:pPr lvl="1"/>
            <a:r>
              <a:rPr lang="en-US" dirty="0"/>
              <a:t>Get rich on SoundCloud</a:t>
            </a:r>
          </a:p>
        </p:txBody>
      </p:sp>
    </p:spTree>
    <p:extLst>
      <p:ext uri="{BB962C8B-B14F-4D97-AF65-F5344CB8AC3E}">
        <p14:creationId xmlns:p14="http://schemas.microsoft.com/office/powerpoint/2010/main" val="790995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09B76-3369-DD49-9957-31DE141F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838F2C-0E36-9A4D-9D7B-1EFD224AE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9370" y="2662430"/>
            <a:ext cx="2314127" cy="231412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933EF80-9AEC-AE44-9379-6F8EC15D33E1}"/>
              </a:ext>
            </a:extLst>
          </p:cNvPr>
          <p:cNvSpPr/>
          <p:nvPr/>
        </p:nvSpPr>
        <p:spPr>
          <a:xfrm>
            <a:off x="2548503" y="2662430"/>
            <a:ext cx="2128520" cy="212852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FDEA26-99D2-C040-99DD-FF588E342947}"/>
              </a:ext>
            </a:extLst>
          </p:cNvPr>
          <p:cNvSpPr/>
          <p:nvPr/>
        </p:nvSpPr>
        <p:spPr>
          <a:xfrm>
            <a:off x="2706425" y="4790950"/>
            <a:ext cx="18126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@</a:t>
            </a:r>
            <a:r>
              <a:rPr lang="en-US" dirty="0" err="1"/>
              <a:t>odoenet</a:t>
            </a:r>
            <a:endParaRPr lang="en-US" dirty="0"/>
          </a:p>
          <a:p>
            <a:pPr algn="ctr"/>
            <a:r>
              <a:rPr lang="en-US" dirty="0">
                <a:hlinkClick r:id="rId5"/>
              </a:rPr>
              <a:t>https://odoe.net/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4021D2-8B1D-864A-AEC3-4040D24CC9C1}"/>
              </a:ext>
            </a:extLst>
          </p:cNvPr>
          <p:cNvSpPr/>
          <p:nvPr/>
        </p:nvSpPr>
        <p:spPr>
          <a:xfrm>
            <a:off x="7289286" y="4791891"/>
            <a:ext cx="23942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6"/>
              </a:rPr>
              <a:t>https://</a:t>
            </a:r>
            <a:r>
              <a:rPr lang="en-US" dirty="0">
                <a:hlinkClick r:id="rId7"/>
              </a:rPr>
              <a:t>careers .esri.com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65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8EF-EEF3-054E-B3AD-B66EAC8C5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How do we use maps?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C91BA2-6324-4EDE-8746-F6D316339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r>
              <a:rPr lang="en-US" dirty="0"/>
              <a:t>Every day maps</a:t>
            </a:r>
          </a:p>
          <a:p>
            <a:pPr lvl="1"/>
            <a:r>
              <a:rPr lang="en-US" dirty="0"/>
              <a:t>Directions</a:t>
            </a:r>
          </a:p>
          <a:p>
            <a:pPr lvl="1"/>
            <a:r>
              <a:rPr lang="en-US" dirty="0"/>
              <a:t>Comic book stores</a:t>
            </a:r>
          </a:p>
          <a:p>
            <a:pPr lvl="1"/>
            <a:r>
              <a:rPr lang="en-US" dirty="0"/>
              <a:t>Store hours</a:t>
            </a:r>
          </a:p>
          <a:p>
            <a:pPr lvl="1"/>
            <a:r>
              <a:rPr lang="en-US" dirty="0"/>
              <a:t>Store web sites</a:t>
            </a:r>
          </a:p>
          <a:p>
            <a:endParaRPr lang="en-US" dirty="0"/>
          </a:p>
          <a:p>
            <a:r>
              <a:rPr lang="en-US" dirty="0"/>
              <a:t>Maps can tell you so much more…</a:t>
            </a:r>
          </a:p>
          <a:p>
            <a:pPr lvl="1"/>
            <a:endParaRPr lang="en-US" dirty="0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11ED775F-A49D-774A-9959-AFBE42F47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267" y="1248308"/>
            <a:ext cx="3999654" cy="201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CBC3B6-A1B8-E74E-A8E3-E6C3CF9D39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2267" y="3589867"/>
            <a:ext cx="3999654" cy="199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68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39A3-131E-624F-9BFD-FC84EF7B1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Meaning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4E748-C91B-2344-B217-F04DE41AB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 anchor="ctr">
            <a:normAutofit/>
          </a:bodyPr>
          <a:lstStyle/>
          <a:p>
            <a:r>
              <a:rPr lang="en-US" dirty="0"/>
              <a:t>Maps to visualize data</a:t>
            </a:r>
          </a:p>
          <a:p>
            <a:r>
              <a:rPr lang="en-US" dirty="0"/>
              <a:t>Beyond points on map</a:t>
            </a:r>
          </a:p>
          <a:p>
            <a:r>
              <a:rPr lang="en-US" dirty="0"/>
              <a:t>What does these points actually mean?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AA7469-AC90-5D4F-B45E-8F24E041DB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280" r="1" b="9172"/>
          <a:stretch/>
        </p:blipFill>
        <p:spPr>
          <a:xfrm>
            <a:off x="7774093" y="640080"/>
            <a:ext cx="3556002" cy="2628053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3732A6-4E60-C049-9C76-EB5D0A68B4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312" r="-3" b="5110"/>
          <a:stretch/>
        </p:blipFill>
        <p:spPr>
          <a:xfrm>
            <a:off x="7774102" y="3589867"/>
            <a:ext cx="3555983" cy="2628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D11BCE-C92F-2144-A0D9-DCE4B22C4923}"/>
              </a:ext>
            </a:extLst>
          </p:cNvPr>
          <p:cNvSpPr txBox="1"/>
          <p:nvPr/>
        </p:nvSpPr>
        <p:spPr>
          <a:xfrm>
            <a:off x="7774093" y="6217920"/>
            <a:ext cx="3555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5"/>
              </a:rPr>
              <a:t>https://developers.arcgis.com/javascript/latest/sample-code/featurelayerview-query-distance/live/index.html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880548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49916-D4E8-B54B-AEDF-528A57199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reporting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0D946F-0461-E141-96F7-A63A5FA17B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98381" y="2286000"/>
            <a:ext cx="7571376" cy="4022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A89F0C-0B97-0541-AE3B-A08AD07254F4}"/>
              </a:ext>
            </a:extLst>
          </p:cNvPr>
          <p:cNvSpPr txBox="1"/>
          <p:nvPr/>
        </p:nvSpPr>
        <p:spPr>
          <a:xfrm>
            <a:off x="2098381" y="6308725"/>
            <a:ext cx="7571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https://starkcountyohio.maps.arcgis.com/apps/opsdashboard/index.html#/568a71ea5f5845dfb8b135dbe5d46534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39096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7649D-1F56-B246-B046-1B1344BA5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Story telling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09C296-858D-48BF-9602-3D8167EB9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 anchor="ctr">
            <a:normAutofit/>
          </a:bodyPr>
          <a:lstStyle/>
          <a:p>
            <a:r>
              <a:rPr lang="en-US" sz="1600" dirty="0"/>
              <a:t>Maps can tell a story</a:t>
            </a:r>
          </a:p>
          <a:p>
            <a:r>
              <a:rPr lang="en-US" sz="1600" dirty="0"/>
              <a:t>Data driven</a:t>
            </a:r>
          </a:p>
          <a:p>
            <a:r>
              <a:rPr lang="en-US" sz="1600" dirty="0"/>
              <a:t>A new look at the world</a:t>
            </a:r>
          </a:p>
          <a:p>
            <a:endParaRPr lang="en-US" sz="1600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AF78D753-BB0E-C442-AE7F-0C7287E34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342" y="1166114"/>
            <a:ext cx="6909577" cy="45257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6CE32A-3A32-4841-B375-5F84B12B62D3}"/>
              </a:ext>
            </a:extLst>
          </p:cNvPr>
          <p:cNvSpPr txBox="1"/>
          <p:nvPr/>
        </p:nvSpPr>
        <p:spPr>
          <a:xfrm>
            <a:off x="4642342" y="5691886"/>
            <a:ext cx="69095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https://landscapeteam.maps.arcgis.com/apps/Cascade/index.html?appid=cd69320c00384d8094d83b45e84fd5aa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28544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CCB63-746C-8B44-B5B4-9BBC518D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nod if you can hear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6D67B-A8B7-1240-930B-A4A5B1063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Audio API - </a:t>
            </a:r>
            <a:r>
              <a:rPr lang="en-US" sz="1800" dirty="0">
                <a:hlinkClick r:id="rId3"/>
              </a:rPr>
              <a:t>https://developer.mozilla.org/en-US/docs/Web/API/Web_Audio_API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Questions to ask</a:t>
            </a:r>
          </a:p>
          <a:p>
            <a:pPr lvl="1"/>
            <a:r>
              <a:rPr lang="en-US" dirty="0"/>
              <a:t>How can I listen to the story of a map?</a:t>
            </a:r>
          </a:p>
          <a:p>
            <a:pPr lvl="1"/>
            <a:r>
              <a:rPr lang="en-US" dirty="0"/>
              <a:t>Can I even do this?</a:t>
            </a:r>
          </a:p>
          <a:p>
            <a:pPr lvl="1"/>
            <a:r>
              <a:rPr lang="en-US" dirty="0"/>
              <a:t>Why would I do this?</a:t>
            </a:r>
          </a:p>
          <a:p>
            <a:pPr lvl="1"/>
            <a:r>
              <a:rPr lang="en-US" dirty="0"/>
              <a:t>What was I thinking?</a:t>
            </a:r>
          </a:p>
        </p:txBody>
      </p:sp>
    </p:spTree>
    <p:extLst>
      <p:ext uri="{BB962C8B-B14F-4D97-AF65-F5344CB8AC3E}">
        <p14:creationId xmlns:p14="http://schemas.microsoft.com/office/powerpoint/2010/main" val="291838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431A-D807-064E-AC3C-77678E383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the house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E217D6-14A5-F044-A20B-1383115899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70508" y="2286000"/>
            <a:ext cx="8227121" cy="4022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A5D261-2394-6E45-A697-ED1EAD9914AE}"/>
              </a:ext>
            </a:extLst>
          </p:cNvPr>
          <p:cNvSpPr txBox="1"/>
          <p:nvPr/>
        </p:nvSpPr>
        <p:spPr>
          <a:xfrm>
            <a:off x="1770508" y="6308725"/>
            <a:ext cx="82271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https://ralucanicola.github.io/JSAPI_demos/rock-the-house/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52700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5D432-5894-8D4C-9100-FAC0917EB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/>
              <a:t>I’m lazy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AB73D-FE75-794A-8C36-90D9E3924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r>
              <a:rPr lang="en-US" sz="1600" dirty="0"/>
              <a:t>p5.js</a:t>
            </a:r>
          </a:p>
          <a:p>
            <a:pPr lvl="1"/>
            <a:r>
              <a:rPr lang="en-US" sz="1600" dirty="0">
                <a:hlinkClick r:id="rId3"/>
              </a:rPr>
              <a:t>https://p5js.org/</a:t>
            </a:r>
            <a:endParaRPr lang="en-US" sz="1600" dirty="0"/>
          </a:p>
          <a:p>
            <a:pPr lvl="1"/>
            <a:r>
              <a:rPr lang="en-US" sz="1600" dirty="0"/>
              <a:t>Processing library with an audio module</a:t>
            </a:r>
          </a:p>
          <a:p>
            <a:r>
              <a:rPr lang="en-US" sz="1600" dirty="0"/>
              <a:t>ArcGIS API for JavaScript</a:t>
            </a:r>
          </a:p>
          <a:p>
            <a:pPr lvl="1"/>
            <a:r>
              <a:rPr lang="en-US" sz="1600" dirty="0">
                <a:hlinkClick r:id="rId4"/>
              </a:rPr>
              <a:t>https://js.arcgis.com</a:t>
            </a:r>
            <a:endParaRPr lang="en-US" sz="1600" dirty="0"/>
          </a:p>
          <a:p>
            <a:pPr lvl="1"/>
            <a:r>
              <a:rPr lang="en-US" sz="1600" dirty="0"/>
              <a:t>Mapping Library (I work on this team!)</a:t>
            </a:r>
          </a:p>
          <a:p>
            <a:pPr lvl="1"/>
            <a:endParaRPr lang="en-US" sz="1600" dirty="0"/>
          </a:p>
          <a:p>
            <a:pPr marL="128016" lvl="1" indent="0">
              <a:buNone/>
            </a:pP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5C7B14-7099-2448-806D-AC510B5F7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2342" y="1733954"/>
            <a:ext cx="6909577" cy="339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86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1BAAB-C232-F549-8562-B264DA8E1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/>
              <a:t>Earthquake time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3B771-9D31-6B49-8C85-083CC4DB5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en-US" dirty="0"/>
              <a:t>Earthquakes in area over a period of time</a:t>
            </a:r>
          </a:p>
          <a:p>
            <a:r>
              <a:rPr lang="en-US" dirty="0"/>
              <a:t>Look at data in time slices</a:t>
            </a:r>
          </a:p>
          <a:p>
            <a:r>
              <a:rPr lang="en-US" dirty="0"/>
              <a:t>Statistics of data drive audio</a:t>
            </a:r>
          </a:p>
          <a:p>
            <a:pPr lvl="1"/>
            <a:r>
              <a:rPr lang="en-US" dirty="0"/>
              <a:t>Delay – echo effect driven by stats</a:t>
            </a:r>
          </a:p>
          <a:p>
            <a:pPr lvl="1"/>
            <a:r>
              <a:rPr lang="en-US" dirty="0"/>
              <a:t>BPM – beats per minute driven by count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D5AB60-7ED7-FE4A-8501-9A18EF6AA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49082"/>
            <a:ext cx="5455921" cy="29598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39CF1C-87E8-514B-928A-A203A97BE856}"/>
              </a:ext>
            </a:extLst>
          </p:cNvPr>
          <p:cNvSpPr txBox="1"/>
          <p:nvPr/>
        </p:nvSpPr>
        <p:spPr>
          <a:xfrm>
            <a:off x="6093821" y="49089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https://go.esri.com/audio-time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593809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</TotalTime>
  <Words>516</Words>
  <Application>Microsoft Macintosh PowerPoint</Application>
  <PresentationFormat>Widescreen</PresentationFormat>
  <Paragraphs>109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Tw Cen MT</vt:lpstr>
      <vt:lpstr>Wingdings 3</vt:lpstr>
      <vt:lpstr>Tw Cen MT Condensed</vt:lpstr>
      <vt:lpstr>Integral</vt:lpstr>
      <vt:lpstr>Listening to maps</vt:lpstr>
      <vt:lpstr>How do we use maps?</vt:lpstr>
      <vt:lpstr>Meaning</vt:lpstr>
      <vt:lpstr>Data reporting</vt:lpstr>
      <vt:lpstr>Story telling</vt:lpstr>
      <vt:lpstr>Just nod if you can hear me</vt:lpstr>
      <vt:lpstr>Rock the house</vt:lpstr>
      <vt:lpstr>I’m lazy</vt:lpstr>
      <vt:lpstr>Earthquake time</vt:lpstr>
      <vt:lpstr>Earthquake time</vt:lpstr>
      <vt:lpstr>Earthquake time</vt:lpstr>
      <vt:lpstr>Voice of income</vt:lpstr>
      <vt:lpstr>Voice of income</vt:lpstr>
      <vt:lpstr>Voice of income</vt:lpstr>
      <vt:lpstr>Voice of income</vt:lpstr>
      <vt:lpstr>Voice of income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Listening to maps</dc:title>
  <dc:creator>Rene Rubalcava</dc:creator>
  <cp:lastModifiedBy>Rene Rubalcava</cp:lastModifiedBy>
  <cp:revision>16</cp:revision>
  <dcterms:created xsi:type="dcterms:W3CDTF">2019-08-14T21:09:25Z</dcterms:created>
  <dcterms:modified xsi:type="dcterms:W3CDTF">2019-08-16T18:14:59Z</dcterms:modified>
</cp:coreProperties>
</file>